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21"/>
  </p:notesMasterIdLst>
  <p:handoutMasterIdLst>
    <p:handoutMasterId r:id="rId22"/>
  </p:handoutMasterIdLst>
  <p:sldIdLst>
    <p:sldId id="1484" r:id="rId2"/>
    <p:sldId id="1656" r:id="rId3"/>
    <p:sldId id="1489" r:id="rId4"/>
    <p:sldId id="1748" r:id="rId5"/>
    <p:sldId id="1895" r:id="rId6"/>
    <p:sldId id="1896" r:id="rId7"/>
    <p:sldId id="1897" r:id="rId8"/>
    <p:sldId id="1898" r:id="rId9"/>
    <p:sldId id="1899" r:id="rId10"/>
    <p:sldId id="1900" r:id="rId11"/>
    <p:sldId id="1901" r:id="rId12"/>
    <p:sldId id="1903" r:id="rId13"/>
    <p:sldId id="1904" r:id="rId14"/>
    <p:sldId id="1905" r:id="rId15"/>
    <p:sldId id="1906" r:id="rId16"/>
    <p:sldId id="1907" r:id="rId17"/>
    <p:sldId id="1908" r:id="rId18"/>
    <p:sldId id="1909" r:id="rId19"/>
    <p:sldId id="1629" r:id="rId20"/>
  </p:sldIdLst>
  <p:sldSz cx="6858000" cy="9906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7">
          <p15:clr>
            <a:srgbClr val="A4A3A4"/>
          </p15:clr>
        </p15:guide>
        <p15:guide id="2" orient="horz" pos="5859">
          <p15:clr>
            <a:srgbClr val="A4A3A4"/>
          </p15:clr>
        </p15:guide>
        <p15:guide id="3" orient="horz" pos="756">
          <p15:clr>
            <a:srgbClr val="A4A3A4"/>
          </p15:clr>
        </p15:guide>
        <p15:guide id="4" orient="horz" pos="2299">
          <p15:clr>
            <a:srgbClr val="A4A3A4"/>
          </p15:clr>
        </p15:guide>
        <p15:guide id="5" orient="horz" pos="2389">
          <p15:clr>
            <a:srgbClr val="A4A3A4"/>
          </p15:clr>
        </p15:guide>
        <p15:guide id="11" pos="33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17" userDrawn="1">
          <p15:clr>
            <a:srgbClr val="A4A3A4"/>
          </p15:clr>
        </p15:guide>
        <p15:guide id="2" pos="2033" userDrawn="1">
          <p15:clr>
            <a:srgbClr val="A4A3A4"/>
          </p15:clr>
        </p15:guide>
        <p15:guide id="3" orient="horz" pos="841" userDrawn="1">
          <p15:clr>
            <a:srgbClr val="A4A3A4"/>
          </p15:clr>
        </p15:guide>
        <p15:guide id="4" orient="horz" pos="5816" userDrawn="1">
          <p15:clr>
            <a:srgbClr val="A4A3A4"/>
          </p15:clr>
        </p15:guide>
        <p15:guide id="5" orient="horz" pos="750" userDrawn="1">
          <p15:clr>
            <a:srgbClr val="A4A3A4"/>
          </p15:clr>
        </p15:guide>
        <p15:guide id="6" orient="horz" pos="2282" userDrawn="1">
          <p15:clr>
            <a:srgbClr val="A4A3A4"/>
          </p15:clr>
        </p15:guide>
        <p15:guide id="7" orient="horz" pos="2371" userDrawn="1">
          <p15:clr>
            <a:srgbClr val="A4A3A4"/>
          </p15:clr>
        </p15:guide>
        <p15:guide id="8" pos="33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CFF"/>
    <a:srgbClr val="C8D7EA"/>
    <a:srgbClr val="848484"/>
    <a:srgbClr val="FF99FF"/>
    <a:srgbClr val="386088"/>
    <a:srgbClr val="CFC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48" autoAdjust="0"/>
    <p:restoredTop sz="94660" autoAdjust="0"/>
  </p:normalViewPr>
  <p:slideViewPr>
    <p:cSldViewPr snapToObjects="1">
      <p:cViewPr varScale="1">
        <p:scale>
          <a:sx n="80" d="100"/>
          <a:sy n="80" d="100"/>
        </p:scale>
        <p:origin x="3024" y="108"/>
      </p:cViewPr>
      <p:guideLst>
        <p:guide orient="horz" pos="847"/>
        <p:guide orient="horz" pos="5859"/>
        <p:guide orient="horz" pos="756"/>
        <p:guide orient="horz" pos="2299"/>
        <p:guide orient="horz" pos="2389"/>
        <p:guide pos="33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0"/>
    </p:cViewPr>
  </p:sorterViewPr>
  <p:notesViewPr>
    <p:cSldViewPr snapToObjects="1">
      <p:cViewPr varScale="1">
        <p:scale>
          <a:sx n="77" d="100"/>
          <a:sy n="77" d="100"/>
        </p:scale>
        <p:origin x="-4026" y="-84"/>
      </p:cViewPr>
      <p:guideLst>
        <p:guide orient="horz" pos="3017"/>
        <p:guide pos="2033"/>
        <p:guide orient="horz" pos="841"/>
        <p:guide orient="horz" pos="5816"/>
        <p:guide orient="horz" pos="750"/>
        <p:guide orient="horz" pos="2282"/>
        <p:guide orient="horz" pos="2371"/>
        <p:guide pos="33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621" cy="493237"/>
          </a:xfrm>
          <a:prstGeom prst="rect">
            <a:avLst/>
          </a:prstGeom>
        </p:spPr>
        <p:txBody>
          <a:bodyPr vert="horz" lIns="90653" tIns="45326" rIns="90653" bIns="45326" rtlCol="0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573" y="0"/>
            <a:ext cx="2918621" cy="493237"/>
          </a:xfrm>
          <a:prstGeom prst="rect">
            <a:avLst/>
          </a:prstGeom>
        </p:spPr>
        <p:txBody>
          <a:bodyPr vert="horz" lIns="90653" tIns="45326" rIns="90653" bIns="45326" rtlCol="0"/>
          <a:lstStyle>
            <a:lvl1pPr algn="r">
              <a:defRPr sz="1100"/>
            </a:lvl1pPr>
          </a:lstStyle>
          <a:p>
            <a:fld id="{3311DD49-C25C-4463-89DF-AA460EA1D828}" type="datetimeFigureOut">
              <a:rPr lang="ko-KR" altLang="en-US" smtClean="0"/>
              <a:pPr/>
              <a:t>2024-10-11(Fri)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371502"/>
            <a:ext cx="2918621" cy="493236"/>
          </a:xfrm>
          <a:prstGeom prst="rect">
            <a:avLst/>
          </a:prstGeom>
        </p:spPr>
        <p:txBody>
          <a:bodyPr vert="horz" lIns="90653" tIns="45326" rIns="90653" bIns="45326" rtlCol="0" anchor="b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573" y="9371502"/>
            <a:ext cx="2918621" cy="493236"/>
          </a:xfrm>
          <a:prstGeom prst="rect">
            <a:avLst/>
          </a:prstGeom>
        </p:spPr>
        <p:txBody>
          <a:bodyPr vert="horz" lIns="90653" tIns="45326" rIns="90653" bIns="45326" rtlCol="0" anchor="b"/>
          <a:lstStyle>
            <a:lvl1pPr algn="r">
              <a:defRPr sz="1100"/>
            </a:lvl1pPr>
          </a:lstStyle>
          <a:p>
            <a:fld id="{CAA3B8C9-E2D2-41D1-AAFF-70E55B26011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9498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/>
          <a:lstStyle>
            <a:lvl1pPr algn="r">
              <a:defRPr sz="1100"/>
            </a:lvl1pPr>
          </a:lstStyle>
          <a:p>
            <a:fld id="{7D28907E-F63E-4135-B56D-059D4BC43BD0}" type="datetimeFigureOut">
              <a:rPr lang="ko-KR" altLang="en-US" smtClean="0"/>
              <a:pPr/>
              <a:t>2024-10-11(Fri)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1363"/>
            <a:ext cx="2560637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8" tIns="46030" rIns="92058" bIns="4603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2058" tIns="46030" rIns="92058" bIns="4603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371286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 anchor="b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 anchor="b"/>
          <a:lstStyle>
            <a:lvl1pPr algn="r">
              <a:defRPr sz="1100"/>
            </a:lvl1pPr>
          </a:lstStyle>
          <a:p>
            <a:fld id="{3C3A1D7A-3108-4340-8042-9169CBDEF2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4389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갤체 틀 1"/>
          <p:cNvSpPr txBox="1">
            <a:spLocks noGrp="1"/>
          </p:cNvSpPr>
          <p:nvPr>
            <p:ph type="hdr"/>
          </p:nvPr>
        </p:nvSpPr>
        <p:spPr>
          <a:xfrm>
            <a:off x="1" y="0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t">
            <a:noAutofit/>
          </a:bodyPr>
          <a:lstStyle/>
          <a:p>
            <a:pPr defTabSz="906532"/>
            <a:endParaRPr dirty="0"/>
          </a:p>
        </p:txBody>
      </p:sp>
      <p:sp>
        <p:nvSpPr>
          <p:cNvPr id="3" name="날짜 개체 틀 2"/>
          <p:cNvSpPr txBox="1">
            <a:spLocks noGrp="1"/>
          </p:cNvSpPr>
          <p:nvPr>
            <p:ph type="dt" idx="1"/>
          </p:nvPr>
        </p:nvSpPr>
        <p:spPr>
          <a:xfrm>
            <a:off x="3815257" y="0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t">
            <a:noAutofit/>
          </a:bodyPr>
          <a:lstStyle/>
          <a:p>
            <a:pPr defTabSz="906532"/>
            <a:fld id="{B9320F77-B9A0-41C5-862A-B4B631284C64}" type="datetime1">
              <a:rPr lang="ko-KR" altLang="en-US" dirty="0">
                <a:latin typeface="맑은 고딕" charset="0"/>
                <a:ea typeface="맑은 고딕" charset="0"/>
              </a:rPr>
              <a:pPr defTabSz="906532"/>
              <a:t>2024-10-11(Fri)</a:t>
            </a:fld>
            <a:endParaRPr lang="ko-KR" altLang="en-US" dirty="0">
              <a:latin typeface="맑은 고딕" charset="0"/>
              <a:ea typeface="맑은 고딕" charset="0"/>
            </a:endParaRPr>
          </a:p>
        </p:txBody>
      </p:sp>
      <p:sp>
        <p:nvSpPr>
          <p:cNvPr id="4" name="온라인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1363"/>
            <a:ext cx="2559050" cy="3700462"/>
          </a:xfrm>
          <a:prstGeom prst="rect">
            <a:avLst/>
          </a:prstGeom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horz" wrap="square" lIns="91912" tIns="45956" rIns="91912" bIns="45956" anchor="ctr">
            <a:noAutofit/>
          </a:bodyPr>
          <a:lstStyle/>
          <a:p>
            <a:pPr defTabSz="906532"/>
            <a:endParaRPr lang="ko-KR" altLang="en-US" sz="1800" dirty="0">
              <a:latin typeface="맑은 고딕" charset="0"/>
              <a:ea typeface="맑은 고딕" charset="0"/>
            </a:endParaRPr>
          </a:p>
        </p:txBody>
      </p:sp>
      <p:sp>
        <p:nvSpPr>
          <p:cNvPr id="5" name="텍스트 개체 틀 4"/>
          <p:cNvSpPr txBox="1">
            <a:spLocks noGrp="1"/>
          </p:cNvSpPr>
          <p:nvPr>
            <p:ph type="body" idx="3"/>
          </p:nvPr>
        </p:nvSpPr>
        <p:spPr>
          <a:xfrm>
            <a:off x="673577" y="4686539"/>
            <a:ext cx="5389239" cy="4440708"/>
          </a:xfrm>
          <a:prstGeom prst="rect">
            <a:avLst/>
          </a:prstGeom>
        </p:spPr>
        <p:txBody>
          <a:bodyPr vert="horz" wrap="square" lIns="91912" tIns="45956" rIns="91912" bIns="45956" anchor="t">
            <a:noAutofit/>
          </a:bodyPr>
          <a:lstStyle/>
          <a:p>
            <a:pPr defTabSz="906532"/>
            <a:endParaRPr lang="ko-KR" altLang="en-US" dirty="0"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idx="4"/>
          </p:nvPr>
        </p:nvSpPr>
        <p:spPr>
          <a:xfrm>
            <a:off x="1" y="9371184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b">
            <a:noAutofit/>
          </a:bodyPr>
          <a:lstStyle/>
          <a:p>
            <a:pPr defTabSz="906532"/>
            <a:endParaRPr dirty="0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idx="5"/>
          </p:nvPr>
        </p:nvSpPr>
        <p:spPr>
          <a:xfrm>
            <a:off x="3815257" y="9371184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b">
            <a:noAutofit/>
          </a:bodyPr>
          <a:lstStyle/>
          <a:p>
            <a:pPr defTabSz="906532"/>
            <a:fld id="{B9320F77-B9A0-41C5-862A-B4B631284C64}" type="slidenum">
              <a:rPr lang="en-US" altLang="ko-KR" dirty="0">
                <a:latin typeface="맑은 고딕" charset="0"/>
                <a:ea typeface="맑은 고딕" charset="0"/>
              </a:rPr>
              <a:pPr defTabSz="906532"/>
              <a:t>1</a:t>
            </a:fld>
            <a:endParaRPr lang="en-US" altLang="ko-KR" dirty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8078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328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830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086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2031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0674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4597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9879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8904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3726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3163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823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9467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과학기술 표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0001.png"/>
          <p:cNvPicPr>
            <a:picLocks noChangeAspect="1"/>
          </p:cNvPicPr>
          <p:nvPr userDrawn="1"/>
        </p:nvPicPr>
        <p:blipFill>
          <a:blip r:embed="rId2" cstate="print"/>
          <a:srcRect b="52923"/>
          <a:stretch>
            <a:fillRect/>
          </a:stretch>
        </p:blipFill>
        <p:spPr>
          <a:xfrm>
            <a:off x="0" y="0"/>
            <a:ext cx="6858000" cy="4663440"/>
          </a:xfrm>
          <a:prstGeom prst="rect">
            <a:avLst/>
          </a:prstGeom>
        </p:spPr>
      </p:pic>
      <p:pic>
        <p:nvPicPr>
          <p:cNvPr id="5" name="Picture 4" descr="D:\아초_C\ah\etc\04\04 copy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67304"/>
            <a:ext cx="6858000" cy="5354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4781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정보 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6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- </a:t>
            </a:r>
            <a:fld id="{377C5832-5080-40CE-8DB8-31ABB858073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ko-KR" altLang="en-US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-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45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푸른 하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001.png"/>
          <p:cNvPicPr>
            <a:picLocks noChangeAspect="1"/>
          </p:cNvPicPr>
          <p:nvPr userDrawn="1"/>
        </p:nvPicPr>
        <p:blipFill>
          <a:blip r:embed="rId2" cstate="print"/>
          <a:srcRect b="44912"/>
          <a:stretch>
            <a:fillRect/>
          </a:stretch>
        </p:blipFill>
        <p:spPr>
          <a:xfrm>
            <a:off x="0" y="0"/>
            <a:ext cx="6858000" cy="545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 userDrawn="1"/>
        </p:nvSpPr>
        <p:spPr>
          <a:xfrm>
            <a:off x="183878" y="152773"/>
            <a:ext cx="41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I.</a:t>
            </a:r>
            <a:endParaRPr lang="ko-KR" altLang="en-US" sz="2800" b="1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525154" y="197478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채용공고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7660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 userDrawn="1"/>
        </p:nvSpPr>
        <p:spPr>
          <a:xfrm>
            <a:off x="116632" y="152773"/>
            <a:ext cx="595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4373A3"/>
                </a:solidFill>
                <a:latin typeface="맑은 고딕" pitchFamily="50" charset="-127"/>
                <a:ea typeface="+mn-ea"/>
                <a:cs typeface="Times New Roman" pitchFamily="18" charset="0"/>
              </a:rPr>
              <a:t>Ⅱ</a:t>
            </a:r>
            <a:r>
              <a:rPr lang="en-US" altLang="ko-KR" sz="2800" b="1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o-KR" altLang="en-US" sz="2800" b="1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525154" y="197478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응시지원관리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4504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27425" y="15277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Ⅲ.</a:t>
            </a:r>
            <a:endParaRPr lang="ko-KR" altLang="en-US" sz="2800" b="1" spc="-300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705845" y="197480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공지사항</a:t>
            </a:r>
            <a:endParaRPr lang="en-US" altLang="ko-KR" sz="2000" b="1" kern="1200" spc="0" noProof="0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33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27425" y="15277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Ⅳ.</a:t>
            </a:r>
            <a:endParaRPr lang="ko-KR" altLang="en-US" sz="2800" b="1" spc="-300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705845" y="197480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err="1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코드관리</a:t>
            </a:r>
            <a:endParaRPr lang="ko-KR" altLang="en-US" sz="2000" b="1" kern="1200" spc="0" noProof="0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33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. 지원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77591" y="128464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150" baseline="0" dirty="0" smtClean="0">
                <a:solidFill>
                  <a:srgbClr val="4373A3"/>
                </a:solidFill>
                <a:latin typeface="Times New Roman" pitchFamily="18" charset="0"/>
                <a:ea typeface="HY견명조" pitchFamily="18" charset="-127"/>
                <a:cs typeface="Times New Roman" pitchFamily="18" charset="0"/>
              </a:rPr>
              <a:t>Ⅵ.</a:t>
            </a:r>
            <a:endParaRPr lang="ko-KR" altLang="en-US" sz="2800" b="1" spc="-150" baseline="0" dirty="0">
              <a:solidFill>
                <a:srgbClr val="4373A3"/>
              </a:solidFill>
              <a:latin typeface="Times New Roman" pitchFamily="18" charset="0"/>
              <a:ea typeface="HY견명조" pitchFamily="18" charset="-127"/>
              <a:cs typeface="Times New Roman" pitchFamily="18" charset="0"/>
            </a:endParaRPr>
          </a:p>
        </p:txBody>
      </p:sp>
      <p:sp>
        <p:nvSpPr>
          <p:cNvPr id="38" name="제목 1"/>
          <p:cNvSpPr txBox="1">
            <a:spLocks/>
          </p:cNvSpPr>
          <p:nvPr userDrawn="1"/>
        </p:nvSpPr>
        <p:spPr>
          <a:xfrm>
            <a:off x="684299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처분 등 현황</a:t>
            </a: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136904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128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. 지원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77591" y="128464"/>
            <a:ext cx="769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150" baseline="0" dirty="0" smtClean="0">
                <a:solidFill>
                  <a:srgbClr val="4373A3"/>
                </a:solidFill>
                <a:latin typeface="Times New Roman" pitchFamily="18" charset="0"/>
                <a:ea typeface="HY견명조" pitchFamily="18" charset="-127"/>
                <a:cs typeface="Times New Roman" pitchFamily="18" charset="0"/>
              </a:rPr>
              <a:t>Ⅶ.</a:t>
            </a:r>
            <a:endParaRPr lang="ko-KR" altLang="en-US" sz="2800" b="1" spc="-150" baseline="0" dirty="0">
              <a:solidFill>
                <a:srgbClr val="4373A3"/>
              </a:solidFill>
              <a:latin typeface="Times New Roman" pitchFamily="18" charset="0"/>
              <a:ea typeface="HY견명조" pitchFamily="18" charset="-127"/>
              <a:cs typeface="Times New Roman" pitchFamily="18" charset="0"/>
            </a:endParaRPr>
          </a:p>
        </p:txBody>
      </p:sp>
      <p:sp>
        <p:nvSpPr>
          <p:cNvPr id="38" name="제목 1"/>
          <p:cNvSpPr txBox="1">
            <a:spLocks/>
          </p:cNvSpPr>
          <p:nvPr userDrawn="1"/>
        </p:nvSpPr>
        <p:spPr>
          <a:xfrm>
            <a:off x="684299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보고서</a:t>
            </a: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208912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128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. 지원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77591" y="128464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150" baseline="0" dirty="0" smtClean="0">
                <a:solidFill>
                  <a:srgbClr val="4373A3"/>
                </a:solidFill>
                <a:latin typeface="Times New Roman" pitchFamily="18" charset="0"/>
                <a:ea typeface="HY견명조" pitchFamily="18" charset="-127"/>
                <a:cs typeface="Times New Roman" pitchFamily="18" charset="0"/>
              </a:rPr>
              <a:t>Ⅷ.</a:t>
            </a:r>
            <a:endParaRPr lang="ko-KR" altLang="en-US" sz="2800" b="1" spc="-150" baseline="0" dirty="0">
              <a:solidFill>
                <a:srgbClr val="4373A3"/>
              </a:solidFill>
              <a:latin typeface="Times New Roman" pitchFamily="18" charset="0"/>
              <a:ea typeface="HY견명조" pitchFamily="18" charset="-127"/>
              <a:cs typeface="Times New Roman" pitchFamily="18" charset="0"/>
            </a:endParaRPr>
          </a:p>
        </p:txBody>
      </p:sp>
      <p:sp>
        <p:nvSpPr>
          <p:cNvPr id="38" name="제목 1"/>
          <p:cNvSpPr txBox="1">
            <a:spLocks/>
          </p:cNvSpPr>
          <p:nvPr userDrawn="1"/>
        </p:nvSpPr>
        <p:spPr>
          <a:xfrm>
            <a:off x="684299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팝업관리</a:t>
            </a: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136904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606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차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b="36552"/>
          <a:stretch>
            <a:fillRect/>
          </a:stretch>
        </p:blipFill>
        <p:spPr bwMode="auto">
          <a:xfrm>
            <a:off x="0" y="6"/>
            <a:ext cx="6858000" cy="628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0933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백지(페이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pic>
        <p:nvPicPr>
          <p:cNvPr id="4" name="그림 3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913442"/>
          </a:xfrm>
          <a:prstGeom prst="rect">
            <a:avLst/>
          </a:prstGeom>
          <a:noFill/>
        </p:spPr>
      </p:pic>
      <p:sp>
        <p:nvSpPr>
          <p:cNvPr id="7" name="제목 1"/>
          <p:cNvSpPr txBox="1">
            <a:spLocks/>
          </p:cNvSpPr>
          <p:nvPr userDrawn="1"/>
        </p:nvSpPr>
        <p:spPr>
          <a:xfrm>
            <a:off x="571480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채용공고</a:t>
            </a:r>
          </a:p>
        </p:txBody>
      </p:sp>
    </p:spTree>
    <p:extLst>
      <p:ext uri="{BB962C8B-B14F-4D97-AF65-F5344CB8AC3E}">
        <p14:creationId xmlns:p14="http://schemas.microsoft.com/office/powerpoint/2010/main" val="723246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8"/>
            <a:ext cx="6172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fld id="{3A7CF703-40BF-4121-8211-AA869B64CD13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돋움" pitchFamily="50" charset="-127"/>
                <a:ea typeface="굴림" pitchFamily="50" charset="-127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돋움" pitchFamily="50" charset="-127"/>
              <a:ea typeface="굴림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3" r:id="rId2"/>
    <p:sldLayoutId id="2147483792" r:id="rId3"/>
    <p:sldLayoutId id="2147483795" r:id="rId4"/>
    <p:sldLayoutId id="2147483843" r:id="rId5"/>
    <p:sldLayoutId id="2147483797" r:id="rId6"/>
    <p:sldLayoutId id="2147483798" r:id="rId7"/>
    <p:sldLayoutId id="2147483840" r:id="rId8"/>
    <p:sldLayoutId id="2147483841" r:id="rId9"/>
    <p:sldLayoutId id="2147483842" r:id="rId10"/>
    <p:sldLayoutId id="2147483836" r:id="rId11"/>
    <p:sldLayoutId id="214748383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dii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6632" y="1352600"/>
            <a:ext cx="66247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ctr" defTabSz="418399" latinLnBrk="0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3200" b="1" spc="-30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</a:rPr>
              <a:t>서울특별시교육청</a:t>
            </a:r>
            <a:endParaRPr lang="en-US" altLang="ko-KR" sz="3200" b="1" spc="-300" dirty="0" smtClean="0">
              <a:ln w="12700">
                <a:noFill/>
              </a:ln>
              <a:gradFill flip="none" rotWithShape="1">
                <a:gsLst>
                  <a:gs pos="0">
                    <a:srgbClr val="2F527D">
                      <a:shade val="30000"/>
                      <a:satMod val="115000"/>
                    </a:srgbClr>
                  </a:gs>
                  <a:gs pos="76000">
                    <a:srgbClr val="2F527D">
                      <a:shade val="67500"/>
                      <a:satMod val="115000"/>
                    </a:srgbClr>
                  </a:gs>
                  <a:gs pos="100000">
                    <a:srgbClr val="2F527D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</a:endParaRPr>
          </a:p>
          <a:p>
            <a:pPr marL="742950" indent="-742950" algn="ctr" defTabSz="418399" latinLnBrk="0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3200" b="1" spc="-300" dirty="0" err="1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교육공무직</a:t>
            </a:r>
            <a:r>
              <a:rPr lang="ko-KR" altLang="en-US" sz="3200" b="1" spc="-30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 공개채용 시스템</a:t>
            </a:r>
            <a:endParaRPr lang="en-US" altLang="ko-KR" sz="3200" b="1" spc="-300" dirty="0" smtClean="0">
              <a:ln w="12700">
                <a:noFill/>
              </a:ln>
              <a:gradFill flip="none" rotWithShape="1">
                <a:gsLst>
                  <a:gs pos="0">
                    <a:srgbClr val="2F527D">
                      <a:shade val="30000"/>
                      <a:satMod val="115000"/>
                    </a:srgbClr>
                  </a:gs>
                  <a:gs pos="76000">
                    <a:srgbClr val="2F527D">
                      <a:shade val="67500"/>
                      <a:satMod val="115000"/>
                    </a:srgbClr>
                  </a:gs>
                  <a:gs pos="100000">
                    <a:srgbClr val="2F527D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  <a:ea typeface="+mn-ea"/>
            </a:endParaRPr>
          </a:p>
          <a:p>
            <a:pPr marL="742950" indent="-742950" algn="ctr" defTabSz="418399" latinLnBrk="0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4400" b="1" spc="-30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사용자 매뉴얼</a:t>
            </a:r>
            <a:endParaRPr lang="en-US" altLang="ko-KR" sz="4400" b="1" spc="-400" dirty="0" smtClean="0">
              <a:ln w="12700">
                <a:noFill/>
              </a:ln>
              <a:gradFill flip="none" rotWithShape="1">
                <a:gsLst>
                  <a:gs pos="0">
                    <a:srgbClr val="2F527D">
                      <a:shade val="30000"/>
                      <a:satMod val="115000"/>
                    </a:srgbClr>
                  </a:gs>
                  <a:gs pos="76000">
                    <a:srgbClr val="2F527D">
                      <a:shade val="67500"/>
                      <a:satMod val="115000"/>
                    </a:srgbClr>
                  </a:gs>
                  <a:gs pos="100000">
                    <a:srgbClr val="2F527D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86948" y="3976826"/>
            <a:ext cx="46841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- </a:t>
            </a:r>
            <a:r>
              <a:rPr lang="ko-KR" altLang="en-US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</a:rPr>
              <a:t>사용</a:t>
            </a:r>
            <a:r>
              <a:rPr lang="ko-KR" altLang="en-US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자 </a:t>
            </a:r>
            <a:r>
              <a:rPr lang="en-US" altLang="ko-KR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-</a:t>
            </a:r>
            <a:endParaRPr lang="ko-KR" altLang="en-US" sz="20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959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475615" y="438785"/>
            <a:ext cx="2125345" cy="5537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418399" latinLnBrk="0">
              <a:buClr>
                <a:srgbClr val="000000"/>
              </a:buClr>
              <a:buSzPct val="100000"/>
              <a:defRPr/>
            </a:pPr>
            <a:r>
              <a:rPr lang="en-US" altLang="ko-KR" sz="3000" b="1" spc="-150" dirty="0" smtClean="0">
                <a:ln w="12700">
                  <a:noFill/>
                </a:ln>
                <a:solidFill>
                  <a:srgbClr val="37609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CONTENTS</a:t>
            </a:r>
            <a:endParaRPr lang="ko-KR" altLang="en-US" sz="3000" b="1" spc="-150" dirty="0" smtClean="0">
              <a:ln w="12700">
                <a:noFill/>
              </a:ln>
              <a:solidFill>
                <a:srgbClr val="376092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48" name="Oval 3"/>
          <p:cNvSpPr>
            <a:spLocks noChangeArrowheads="1"/>
          </p:cNvSpPr>
          <p:nvPr/>
        </p:nvSpPr>
        <p:spPr bwMode="auto">
          <a:xfrm>
            <a:off x="835853" y="2538130"/>
            <a:ext cx="223520" cy="213995"/>
          </a:xfrm>
          <a:prstGeom prst="ellipse">
            <a:avLst/>
          </a:prstGeom>
          <a:gradFill rotWithShape="1">
            <a:gsLst>
              <a:gs pos="0">
                <a:srgbClr val="A8C8E6"/>
              </a:gs>
              <a:gs pos="100000">
                <a:srgbClr val="CEE6F6"/>
              </a:gs>
            </a:gsLst>
            <a:lin ang="5400000" scaled="1"/>
          </a:gradFill>
          <a:ln w="9525">
            <a:solidFill>
              <a:schemeClr val="accent1">
                <a:shade val="50000"/>
                <a:alpha val="48000"/>
              </a:schemeClr>
            </a:solidFill>
            <a:round/>
            <a:headEnd/>
            <a:tailEnd/>
          </a:ln>
          <a:effectLst>
            <a:outerShdw blurRad="12700" dist="12700" dir="5400000" algn="t" rotWithShape="0">
              <a:prstClr val="black">
                <a:alpha val="3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9" name="Oval 4"/>
          <p:cNvSpPr>
            <a:spLocks noChangeArrowheads="1"/>
          </p:cNvSpPr>
          <p:nvPr/>
        </p:nvSpPr>
        <p:spPr bwMode="auto">
          <a:xfrm>
            <a:off x="865698" y="2544480"/>
            <a:ext cx="167005" cy="133350"/>
          </a:xfrm>
          <a:prstGeom prst="ellipse">
            <a:avLst/>
          </a:prstGeom>
          <a:gradFill rotWithShape="1">
            <a:gsLst>
              <a:gs pos="0">
                <a:schemeClr val="bg1">
                  <a:alpha val="71000"/>
                </a:schemeClr>
              </a:gs>
              <a:gs pos="78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0" name="Oval 4"/>
          <p:cNvSpPr>
            <a:spLocks noChangeArrowheads="1"/>
          </p:cNvSpPr>
          <p:nvPr/>
        </p:nvSpPr>
        <p:spPr bwMode="auto">
          <a:xfrm flipV="1">
            <a:off x="854268" y="2651160"/>
            <a:ext cx="189865" cy="5016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3000"/>
                </a:schemeClr>
              </a:gs>
              <a:gs pos="100000">
                <a:schemeClr val="bg1">
                  <a:gamma/>
                  <a:tint val="0"/>
                  <a:invGamma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1" name="Oval 4"/>
          <p:cNvSpPr>
            <a:spLocks noChangeArrowheads="1"/>
          </p:cNvSpPr>
          <p:nvPr/>
        </p:nvSpPr>
        <p:spPr bwMode="auto">
          <a:xfrm flipV="1">
            <a:off x="854903" y="2604805"/>
            <a:ext cx="188595" cy="13779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54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1191453" y="2433355"/>
            <a:ext cx="50847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spc="-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Ⅱ</a:t>
            </a:r>
            <a:r>
              <a:rPr lang="en-US" altLang="ko-KR" sz="2000" b="1" spc="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ko-KR" altLang="en-US" sz="2000" b="1" spc="300" dirty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53" name="제목 1"/>
          <p:cNvSpPr txBox="1">
            <a:spLocks/>
          </p:cNvSpPr>
          <p:nvPr/>
        </p:nvSpPr>
        <p:spPr>
          <a:xfrm>
            <a:off x="1711518" y="2432720"/>
            <a:ext cx="3297555" cy="4286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</a:rPr>
              <a:t>응시지원관리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1340768" y="2809553"/>
            <a:ext cx="3443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확인 및 수정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err="1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지원결과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255" name="TextBox 254"/>
          <p:cNvSpPr txBox="1"/>
          <p:nvPr/>
        </p:nvSpPr>
        <p:spPr>
          <a:xfrm>
            <a:off x="2308667" y="2792760"/>
            <a:ext cx="320856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………………</a:t>
            </a:r>
          </a:p>
          <a:p>
            <a:pPr marL="342900" indent="-342900" algn="r">
              <a:defRPr/>
            </a:pP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………………</a:t>
            </a:r>
          </a:p>
          <a:p>
            <a:pPr marL="342900" indent="-342900" algn="r">
              <a:defRPr/>
            </a:pPr>
            <a:endParaRPr lang="en-US" altLang="ko-KR" sz="11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6" name="Oval 3"/>
          <p:cNvSpPr>
            <a:spLocks noChangeArrowheads="1"/>
          </p:cNvSpPr>
          <p:nvPr/>
        </p:nvSpPr>
        <p:spPr bwMode="auto">
          <a:xfrm>
            <a:off x="842203" y="3498999"/>
            <a:ext cx="223520" cy="213995"/>
          </a:xfrm>
          <a:prstGeom prst="ellipse">
            <a:avLst/>
          </a:prstGeom>
          <a:gradFill rotWithShape="1">
            <a:gsLst>
              <a:gs pos="0">
                <a:srgbClr val="A8C8E6"/>
              </a:gs>
              <a:gs pos="100000">
                <a:srgbClr val="CEE6F6"/>
              </a:gs>
            </a:gsLst>
            <a:lin ang="5400000" scaled="1"/>
          </a:gradFill>
          <a:ln w="9525">
            <a:solidFill>
              <a:schemeClr val="accent1">
                <a:shade val="50000"/>
                <a:alpha val="48000"/>
              </a:schemeClr>
            </a:solidFill>
            <a:round/>
            <a:headEnd/>
            <a:tailEnd/>
          </a:ln>
          <a:effectLst>
            <a:outerShdw blurRad="12700" dist="12700" dir="5400000" algn="t" rotWithShape="0">
              <a:prstClr val="black">
                <a:alpha val="3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7" name="Oval 4"/>
          <p:cNvSpPr>
            <a:spLocks noChangeArrowheads="1"/>
          </p:cNvSpPr>
          <p:nvPr/>
        </p:nvSpPr>
        <p:spPr bwMode="auto">
          <a:xfrm>
            <a:off x="872683" y="3505349"/>
            <a:ext cx="167005" cy="133350"/>
          </a:xfrm>
          <a:prstGeom prst="ellipse">
            <a:avLst/>
          </a:prstGeom>
          <a:gradFill rotWithShape="1">
            <a:gsLst>
              <a:gs pos="0">
                <a:schemeClr val="bg1">
                  <a:alpha val="71000"/>
                </a:schemeClr>
              </a:gs>
              <a:gs pos="78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8" name="Oval 4"/>
          <p:cNvSpPr>
            <a:spLocks noChangeArrowheads="1"/>
          </p:cNvSpPr>
          <p:nvPr/>
        </p:nvSpPr>
        <p:spPr bwMode="auto">
          <a:xfrm flipV="1">
            <a:off x="860618" y="3612029"/>
            <a:ext cx="189865" cy="5016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3000"/>
                </a:schemeClr>
              </a:gs>
              <a:gs pos="100000">
                <a:schemeClr val="bg1">
                  <a:gamma/>
                  <a:tint val="0"/>
                  <a:invGamma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9" name="Oval 4"/>
          <p:cNvSpPr>
            <a:spLocks noChangeArrowheads="1"/>
          </p:cNvSpPr>
          <p:nvPr/>
        </p:nvSpPr>
        <p:spPr bwMode="auto">
          <a:xfrm flipV="1">
            <a:off x="861253" y="3565674"/>
            <a:ext cx="188595" cy="13779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54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197803" y="3389779"/>
            <a:ext cx="50847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2000" b="1" spc="-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Ⅲ</a:t>
            </a:r>
            <a:r>
              <a:rPr lang="en-US" altLang="ko-KR" sz="2000" b="1" spc="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ko-KR" altLang="en-US" sz="2000" b="1" spc="300" dirty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61" name="제목 1"/>
          <p:cNvSpPr txBox="1">
            <a:spLocks/>
          </p:cNvSpPr>
          <p:nvPr/>
        </p:nvSpPr>
        <p:spPr>
          <a:xfrm>
            <a:off x="1711518" y="3368824"/>
            <a:ext cx="3297555" cy="4286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</a:rPr>
              <a:t>공지사항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1340470" y="3752999"/>
            <a:ext cx="3168650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공지사항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3" name="TextBox 262"/>
          <p:cNvSpPr txBox="1"/>
          <p:nvPr/>
        </p:nvSpPr>
        <p:spPr>
          <a:xfrm>
            <a:off x="2441158" y="3749824"/>
            <a:ext cx="31432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………………</a:t>
            </a:r>
          </a:p>
        </p:txBody>
      </p:sp>
      <p:grpSp>
        <p:nvGrpSpPr>
          <p:cNvPr id="264" name="그룹 116"/>
          <p:cNvGrpSpPr>
            <a:grpSpLocks/>
          </p:cNvGrpSpPr>
          <p:nvPr/>
        </p:nvGrpSpPr>
        <p:grpSpPr bwMode="auto">
          <a:xfrm>
            <a:off x="835853" y="1641857"/>
            <a:ext cx="223520" cy="215900"/>
            <a:chOff x="552450" y="1569085"/>
            <a:chExt cx="223520" cy="215900"/>
          </a:xfrm>
        </p:grpSpPr>
        <p:sp>
          <p:nvSpPr>
            <p:cNvPr id="265" name="Oval 3"/>
            <p:cNvSpPr>
              <a:spLocks noChangeArrowheads="1"/>
            </p:cNvSpPr>
            <p:nvPr/>
          </p:nvSpPr>
          <p:spPr bwMode="auto">
            <a:xfrm>
              <a:off x="552450" y="1569085"/>
              <a:ext cx="223520" cy="215900"/>
            </a:xfrm>
            <a:prstGeom prst="ellipse">
              <a:avLst/>
            </a:prstGeom>
            <a:gradFill rotWithShape="1">
              <a:gsLst>
                <a:gs pos="0">
                  <a:srgbClr val="A8C8E6"/>
                </a:gs>
                <a:gs pos="100000">
                  <a:srgbClr val="CEE6F6"/>
                </a:gs>
              </a:gsLst>
              <a:lin ang="5400000" scaled="1"/>
            </a:gradFill>
            <a:ln w="9525">
              <a:solidFill>
                <a:schemeClr val="accent1">
                  <a:shade val="50000"/>
                  <a:alpha val="48000"/>
                </a:schemeClr>
              </a:solidFill>
              <a:round/>
              <a:headEnd/>
              <a:tailEnd/>
            </a:ln>
            <a:effectLst>
              <a:outerShdw blurRad="12700" dist="12700" dir="5400000" algn="t" rotWithShape="0">
                <a:prstClr val="black">
                  <a:alpha val="3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6" name="Oval 4"/>
            <p:cNvSpPr>
              <a:spLocks noChangeArrowheads="1"/>
            </p:cNvSpPr>
            <p:nvPr/>
          </p:nvSpPr>
          <p:spPr bwMode="auto">
            <a:xfrm>
              <a:off x="582295" y="1575435"/>
              <a:ext cx="166370" cy="13335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1000"/>
                  </a:schemeClr>
                </a:gs>
                <a:gs pos="78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7" name="Oval 4"/>
            <p:cNvSpPr>
              <a:spLocks noChangeArrowheads="1"/>
            </p:cNvSpPr>
            <p:nvPr/>
          </p:nvSpPr>
          <p:spPr bwMode="auto">
            <a:xfrm flipV="1">
              <a:off x="570865" y="1682750"/>
              <a:ext cx="189865" cy="5016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73000"/>
                  </a:schemeClr>
                </a:gs>
                <a:gs pos="100000">
                  <a:schemeClr val="bg1">
                    <a:gamma/>
                    <a:tint val="0"/>
                    <a:invGamma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8" name="Oval 4"/>
            <p:cNvSpPr>
              <a:spLocks noChangeArrowheads="1"/>
            </p:cNvSpPr>
            <p:nvPr/>
          </p:nvSpPr>
          <p:spPr bwMode="auto">
            <a:xfrm flipV="1">
              <a:off x="571500" y="1637665"/>
              <a:ext cx="188595" cy="13779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72000"/>
                  </a:schemeClr>
                </a:gs>
                <a:gs pos="54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69" name="TextBox 268"/>
          <p:cNvSpPr txBox="1"/>
          <p:nvPr/>
        </p:nvSpPr>
        <p:spPr>
          <a:xfrm>
            <a:off x="1261303" y="1541527"/>
            <a:ext cx="31290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spc="-15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I</a:t>
            </a:r>
            <a:r>
              <a:rPr lang="en-US" altLang="ko-KR" sz="20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ko-KR" altLang="en-US" sz="2000" b="1" dirty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70" name="제목 1"/>
          <p:cNvSpPr txBox="1">
            <a:spLocks/>
          </p:cNvSpPr>
          <p:nvPr/>
        </p:nvSpPr>
        <p:spPr>
          <a:xfrm>
            <a:off x="1696278" y="1540257"/>
            <a:ext cx="3460750" cy="42672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채용공고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1329397" y="1929825"/>
            <a:ext cx="3733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채용공고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2445603" y="1856656"/>
            <a:ext cx="3143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……………</a:t>
            </a:r>
          </a:p>
          <a:p>
            <a:pPr marL="342900" indent="-342900" algn="r">
              <a:defRPr/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……………</a:t>
            </a:r>
            <a:endParaRPr lang="en-US" altLang="ko-KR" sz="12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9" name="제목 1"/>
          <p:cNvSpPr txBox="1">
            <a:spLocks/>
          </p:cNvSpPr>
          <p:nvPr/>
        </p:nvSpPr>
        <p:spPr>
          <a:xfrm>
            <a:off x="1696278" y="4088904"/>
            <a:ext cx="3460750" cy="42672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ko-KR" altLang="en-US" sz="1600" b="1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5525988" y="2824510"/>
            <a:ext cx="4953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12</a:t>
            </a:r>
          </a:p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15</a:t>
            </a:r>
            <a:endParaRPr lang="en-US" altLang="ko-KR" sz="11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</a:endParaRPr>
          </a:p>
          <a:p>
            <a:pPr marL="342900" indent="-342900" algn="r">
              <a:defRPr/>
            </a:pP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5523448" y="3774485"/>
            <a:ext cx="495300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18</a:t>
            </a:r>
          </a:p>
          <a:p>
            <a:pPr marL="342900" indent="-342900" algn="r">
              <a:defRPr/>
            </a:pPr>
            <a:endParaRPr lang="en-US" altLang="ko-KR" sz="11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5525988" y="1863130"/>
            <a:ext cx="495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lnSpc>
                <a:spcPts val="1550"/>
              </a:lnSpc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  <a:p>
            <a:pPr marL="342900" indent="-342900" algn="r">
              <a:lnSpc>
                <a:spcPts val="1550"/>
              </a:lnSpc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06</a:t>
            </a:r>
          </a:p>
          <a:p>
            <a:pPr marL="342900" indent="-342900" algn="r">
              <a:lnSpc>
                <a:spcPts val="1550"/>
              </a:lnSpc>
              <a:defRPr/>
            </a:pP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7" name="제목 1"/>
          <p:cNvSpPr txBox="1">
            <a:spLocks/>
          </p:cNvSpPr>
          <p:nvPr/>
        </p:nvSpPr>
        <p:spPr>
          <a:xfrm>
            <a:off x="1692508" y="1039242"/>
            <a:ext cx="3460750" cy="42672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ko-KR" altLang="en-US" sz="1600" b="1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807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3248025"/>
            <a:ext cx="4321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채용공고 게시판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지원서 작성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554355" y="2360930"/>
            <a:ext cx="5862320" cy="708025"/>
            <a:chOff x="554355" y="2360930"/>
            <a:chExt cx="5862320" cy="708025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266190" y="2487295"/>
              <a:ext cx="5150485" cy="4641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kumimoji="1" lang="ko-KR" altLang="en-US" sz="3600" b="1" dirty="0" smtClean="0">
                  <a:solidFill>
                    <a:srgbClr val="4373A3"/>
                  </a:solidFill>
                </a:rPr>
                <a:t>채용공고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54355" y="2392045"/>
              <a:ext cx="612140" cy="662940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AB2D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2145" y="2360930"/>
              <a:ext cx="379730" cy="7080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 b="1" dirty="0" smtClean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66675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3345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채용공고 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2740" y="5169024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교육공무직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채용시스템</a:t>
            </a:r>
            <a:r>
              <a:rPr lang="ko-KR" altLang="en-US" sz="1200" dirty="0" smtClean="0"/>
              <a:t> 사용자 웹 사이트에 접속합니다</a:t>
            </a:r>
            <a:r>
              <a:rPr lang="en-US" altLang="ko-KR" sz="1200" dirty="0" smtClean="0"/>
              <a:t>. (</a:t>
            </a:r>
            <a:r>
              <a:rPr lang="en-US" altLang="ko-KR" sz="1200" dirty="0" smtClean="0">
                <a:hlinkClick r:id="rId3"/>
              </a:rPr>
              <a:t>https://</a:t>
            </a:r>
            <a:r>
              <a:rPr lang="en-US" altLang="ko-KR" sz="1200" dirty="0" smtClean="0"/>
              <a:t>senworker.sen.go.kr)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/>
              <a:t>채용공고 메뉴를 눌러 채용공고 페이지로 이동합니다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/>
              <a:t>공고의 제목을 클릭하여 상세 페이지로 이동합니다</a:t>
            </a: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4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48" y="982747"/>
            <a:ext cx="6346090" cy="411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3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채용공고 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5584522"/>
            <a:ext cx="621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해당 공고의 첨부파일을 다운로드 할 수 있습니다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지원서 작성 버튼을 클릭하여 지원서 작성 페이지로 이동 할 수 있습니다</a:t>
            </a:r>
            <a:r>
              <a:rPr lang="en-US" altLang="ko-KR" sz="1200" dirty="0" smtClean="0"/>
              <a:t>.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공고의 지원가능 기간 내 가능 </a:t>
            </a:r>
            <a:r>
              <a:rPr lang="en-US" altLang="ko-KR" sz="1200" dirty="0" smtClean="0"/>
              <a:t>)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5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48" y="1064567"/>
            <a:ext cx="6264696" cy="44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8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5584522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개인정보 동의 페이지 입니다 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인증 버튼을 클릭하여 진행합니다</a:t>
            </a:r>
            <a:r>
              <a:rPr lang="en-US" altLang="ko-KR" sz="1200" dirty="0"/>
              <a:t>.</a:t>
            </a: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6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0" y="984657"/>
            <a:ext cx="6408712" cy="430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7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609184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공고 명을 확인후 필수 사항을 입력합니다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7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8" y="920552"/>
            <a:ext cx="6597352" cy="521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609184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응시직종</a:t>
            </a:r>
            <a:r>
              <a:rPr lang="ko-KR" altLang="en-US" sz="1200" dirty="0" smtClean="0"/>
              <a:t> 에 따른 자격조건을 선택합니다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학력사항 을 입력합니다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ko-KR" altLang="en-US" sz="1200" dirty="0" err="1" smtClean="0"/>
              <a:t>학력사항은</a:t>
            </a:r>
            <a:r>
              <a:rPr lang="ko-KR" altLang="en-US" sz="1200" dirty="0" smtClean="0"/>
              <a:t> 특수교육실무사 직종만 필수사항 입니다 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자격 및 면허사항 을 입력합니다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8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91" y="955685"/>
            <a:ext cx="6481035" cy="516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2311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4290" y="7380031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경력사항 을 입력 합니다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자기소개서를 작성 합니다</a:t>
            </a:r>
            <a:r>
              <a:rPr lang="en-US" altLang="ko-KR" sz="1200" dirty="0" smtClean="0"/>
              <a:t>. </a:t>
            </a:r>
            <a:br>
              <a:rPr lang="en-US" altLang="ko-KR" sz="1200" dirty="0" smtClean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임시저장 버튼을 누르면 임시저장 됩니다</a:t>
            </a:r>
            <a:r>
              <a:rPr lang="en-US" altLang="ko-KR" sz="1200" dirty="0" smtClean="0"/>
              <a:t>)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작성한 내용을 확인 후 지원서 제출 버튼을 클릭합니다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9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90" y="955685"/>
            <a:ext cx="6403436" cy="642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7996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609184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접수 완료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 smtClean="0"/>
              <a:t>응시표</a:t>
            </a:r>
            <a:r>
              <a:rPr lang="ko-KR" altLang="en-US" sz="1200" dirty="0" smtClean="0"/>
              <a:t> 출력 버튼을 클릭하여 프린트 할 수 있습니다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10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41" y="955685"/>
            <a:ext cx="6635707" cy="40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3248025"/>
            <a:ext cx="4321175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지원서 확인 및 수정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지원 결과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512432" y="2360930"/>
            <a:ext cx="5904243" cy="707886"/>
            <a:chOff x="512432" y="2360930"/>
            <a:chExt cx="5904243" cy="707886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266190" y="2487295"/>
              <a:ext cx="5150485" cy="4641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kumimoji="1" lang="ko-KR" altLang="en-US" sz="3600" b="1" dirty="0" smtClean="0">
                  <a:solidFill>
                    <a:srgbClr val="4373A3"/>
                  </a:solidFill>
                </a:rPr>
                <a:t>응시지원관리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54355" y="2392045"/>
              <a:ext cx="612140" cy="662940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AB2D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2432" y="2360930"/>
              <a:ext cx="65915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 b="1" spc="-300" dirty="0">
                  <a:solidFill>
                    <a:srgbClr val="4373A3"/>
                  </a:solidFill>
                  <a:latin typeface="맑은 고딕" pitchFamily="50" charset="-127"/>
                  <a:cs typeface="Times New Roman" pitchFamily="18" charset="0"/>
                </a:rPr>
                <a:t>Ⅱ</a:t>
              </a:r>
              <a:endParaRPr lang="en-US" altLang="ko-KR" sz="40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66675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0865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9928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확인 및 수정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8732" y="4736976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지원서 확인 및 수정 을 위한 로그인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 smtClean="0"/>
              <a:t>응시번호</a:t>
            </a:r>
            <a:r>
              <a:rPr lang="ko-KR" altLang="en-US" sz="1200" dirty="0" smtClean="0"/>
              <a:t> 찾기를 할 수 있습니다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 smtClean="0"/>
              <a:t>응시번호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를</a:t>
            </a:r>
            <a:r>
              <a:rPr lang="ko-KR" altLang="en-US" sz="1200" dirty="0" smtClean="0"/>
              <a:t> 넣고 본인 인증을 합니다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39" y="956602"/>
            <a:ext cx="6539481" cy="363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4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9928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확인 및 수정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6585" y="8481392"/>
            <a:ext cx="6213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지원서 삭제 하여 지원 취소 할 수 있습니다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지원기간 동안 가능합니다</a:t>
            </a:r>
            <a:r>
              <a:rPr lang="en-US" altLang="ko-KR" sz="1200" dirty="0" smtClean="0"/>
              <a:t>)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수정 하기 버튼을 클릭하여 정보를 수정 할 수 있습니다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지원기간 동안 가능합니다</a:t>
            </a:r>
            <a:r>
              <a:rPr lang="en-US" altLang="ko-KR" sz="1200" dirty="0" smtClean="0"/>
              <a:t>)</a:t>
            </a:r>
          </a:p>
          <a:p>
            <a:pPr marL="228600" indent="-228600">
              <a:buAutoNum type="arabicPeriod"/>
            </a:pP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13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758" y="955685"/>
            <a:ext cx="6412595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758" y="6310322"/>
            <a:ext cx="6030324" cy="214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6238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0214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 결과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9260" y="4808984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지원결과</a:t>
            </a:r>
            <a:r>
              <a:rPr lang="ko-KR" altLang="en-US" sz="1200" dirty="0" smtClean="0"/>
              <a:t> 확인을 위한 로그인 페이지 </a:t>
            </a:r>
            <a:r>
              <a:rPr lang="ko-KR" altLang="en-US" sz="1200" dirty="0"/>
              <a:t>입니다</a:t>
            </a:r>
            <a:r>
              <a:rPr lang="en-US" altLang="ko-KR" sz="1200" dirty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/>
              <a:t>응시번호</a:t>
            </a:r>
            <a:r>
              <a:rPr lang="ko-KR" altLang="en-US" sz="1200" dirty="0"/>
              <a:t> 찾기를 할 수 있습니다</a:t>
            </a:r>
            <a:r>
              <a:rPr lang="en-US" altLang="ko-KR" sz="1200" dirty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/>
              <a:t>응시번호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를</a:t>
            </a:r>
            <a:r>
              <a:rPr lang="ko-KR" altLang="en-US" sz="1200" dirty="0"/>
              <a:t> 넣고 본인 인증을 합니다</a:t>
            </a:r>
            <a:r>
              <a:rPr lang="en-US" altLang="ko-KR" sz="1200" dirty="0"/>
              <a:t>.</a:t>
            </a:r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14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39" y="957222"/>
            <a:ext cx="6525065" cy="363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3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0214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 결과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6948" y="5385048"/>
            <a:ext cx="621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지원결과</a:t>
            </a:r>
            <a:r>
              <a:rPr lang="ko-KR" altLang="en-US" sz="1200" dirty="0" smtClean="0"/>
              <a:t> 확인 페이지 </a:t>
            </a:r>
            <a:r>
              <a:rPr lang="ko-KR" altLang="en-US" sz="1200" dirty="0"/>
              <a:t>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en-US" altLang="ko-KR" sz="1200" dirty="0" smtClean="0"/>
              <a:t>1</a:t>
            </a:r>
            <a:r>
              <a:rPr lang="ko-KR" altLang="en-US" sz="1200" dirty="0" smtClean="0"/>
              <a:t>차 </a:t>
            </a:r>
            <a:r>
              <a:rPr lang="en-US" altLang="ko-KR" sz="1200" dirty="0" smtClean="0"/>
              <a:t>, 2</a:t>
            </a:r>
            <a:r>
              <a:rPr lang="ko-KR" altLang="en-US" sz="1200" dirty="0" smtClean="0"/>
              <a:t>차 결과 발표일 에 따라 지원 결과를 확인 할 수 있습니다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15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48" y="992560"/>
            <a:ext cx="6303855" cy="423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3248025"/>
            <a:ext cx="4321175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공지사항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게시판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512432" y="2360930"/>
            <a:ext cx="5904243" cy="707886"/>
            <a:chOff x="512432" y="2360930"/>
            <a:chExt cx="5904243" cy="707886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266190" y="2487295"/>
              <a:ext cx="5150485" cy="4641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kumimoji="1" lang="ko-KR" altLang="en-US" sz="3600" b="1" dirty="0" smtClean="0">
                  <a:solidFill>
                    <a:srgbClr val="4373A3"/>
                  </a:solidFill>
                </a:rPr>
                <a:t>공지사항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54355" y="2392045"/>
              <a:ext cx="612140" cy="662940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AB2D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2432" y="2360930"/>
              <a:ext cx="65915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 b="1" spc="-300" dirty="0">
                  <a:solidFill>
                    <a:srgbClr val="4373A3"/>
                  </a:solidFill>
                  <a:latin typeface="맑은 고딕" pitchFamily="50" charset="-127"/>
                  <a:cs typeface="Times New Roman" pitchFamily="18" charset="0"/>
                </a:rPr>
                <a:t>Ⅲ</a:t>
              </a:r>
              <a:endParaRPr lang="en-US" altLang="ko-KR" sz="40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66675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04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공지사항 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9347" y="5457056"/>
            <a:ext cx="621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공지사항 목록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제목을 클릭하여 상세페이지로 이동 할 수 있습니다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17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32" y="955685"/>
            <a:ext cx="6547058" cy="428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7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공지사항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249144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공지사항 상세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목록 버튼을 눌러 목록페이지로 돌아갈 수 있습니다 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18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1" y="928095"/>
            <a:ext cx="6429086" cy="495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156089"/>
            <a:ext cx="6858000" cy="58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ctr" defTabSz="418399">
              <a:lnSpc>
                <a:spcPts val="44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3200" spc="-15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50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HY견고딕" pitchFamily="18" charset="-127"/>
                <a:ea typeface="HY견고딕" pitchFamily="18" charset="-127"/>
              </a:rPr>
              <a:t>감사합니다</a:t>
            </a:r>
            <a:r>
              <a:rPr lang="en-US" altLang="ko-KR" sz="3200" spc="-150" dirty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50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853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11551</TotalTime>
  <Pages>85</Pages>
  <Words>403</Words>
  <Characters>0</Characters>
  <Application>Microsoft Office PowerPoint</Application>
  <DocSecurity>0</DocSecurity>
  <PresentationFormat>A4 용지(210x297mm)</PresentationFormat>
  <Lines>0</Lines>
  <Paragraphs>109</Paragraphs>
  <Slides>19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HY견고딕</vt:lpstr>
      <vt:lpstr>HY견명조</vt:lpstr>
      <vt:lpstr>굴림</vt:lpstr>
      <vt:lpstr>돋움</vt:lpstr>
      <vt:lpstr>맑은 고딕</vt:lpstr>
      <vt:lpstr>Arial</vt:lpstr>
      <vt:lpstr>Times New Roman</vt:lpstr>
      <vt:lpstr>5_디자인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이동희</dc:creator>
  <cp:lastModifiedBy>user</cp:lastModifiedBy>
  <cp:revision>333</cp:revision>
  <cp:lastPrinted>2023-10-24T11:55:48Z</cp:lastPrinted>
  <dcterms:modified xsi:type="dcterms:W3CDTF">2024-10-11T06:09:03Z</dcterms:modified>
</cp:coreProperties>
</file>